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Abel" panose="02000506030000020004" pitchFamily="2" charset="0"/>
      <p:regular r:id="rId19"/>
    </p:embeddedFont>
    <p:embeddedFont>
      <p:font typeface="Anton" pitchFamily="2" charset="77"/>
      <p:regular r:id="rId20"/>
    </p:embeddedFont>
    <p:embeddedFont>
      <p:font typeface="Saira ExtraCondensed ExtraBold" pitchFamily="2" charset="77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8qM4FWbTh2+zrls7wpqlj64A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820AFA-E18B-42ED-B766-CD5B6B30BC55}">
  <a:tblStyle styleId="{9F820AFA-E18B-42ED-B766-CD5B6B30BC5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8"/>
  </p:normalViewPr>
  <p:slideViewPr>
    <p:cSldViewPr snapToGrid="0" snapToObjects="1">
      <p:cViewPr varScale="1">
        <p:scale>
          <a:sx n="123" d="100"/>
          <a:sy n="123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0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0"/>
          <p:cNvSpPr/>
          <p:nvPr/>
        </p:nvSpPr>
        <p:spPr>
          <a:xfrm>
            <a:off x="7068525" y="1178650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0"/>
          <p:cNvSpPr txBox="1">
            <a:spLocks noGrp="1"/>
          </p:cNvSpPr>
          <p:nvPr>
            <p:ph type="ctrTitle"/>
          </p:nvPr>
        </p:nvSpPr>
        <p:spPr>
          <a:xfrm>
            <a:off x="766725" y="1461650"/>
            <a:ext cx="83772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3F3F3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">
  <p:cSld name="CUSTOM">
    <p:bg>
      <p:bgPr>
        <a:solidFill>
          <a:srgbClr val="F3F3F3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3"/>
          <p:cNvSpPr txBox="1">
            <a:spLocks noGrp="1"/>
          </p:cNvSpPr>
          <p:nvPr>
            <p:ph type="title"/>
          </p:nvPr>
        </p:nvSpPr>
        <p:spPr>
          <a:xfrm>
            <a:off x="4671338" y="673922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subTitle" idx="1"/>
          </p:nvPr>
        </p:nvSpPr>
        <p:spPr>
          <a:xfrm flipH="1">
            <a:off x="5900950" y="367575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7" name="Google Shape;27;p23"/>
          <p:cNvSpPr txBox="1">
            <a:spLocks noGrp="1"/>
          </p:cNvSpPr>
          <p:nvPr>
            <p:ph type="subTitle" idx="2"/>
          </p:nvPr>
        </p:nvSpPr>
        <p:spPr>
          <a:xfrm>
            <a:off x="5900950" y="979754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8" name="Google Shape;28;p23"/>
          <p:cNvSpPr txBox="1">
            <a:spLocks noGrp="1"/>
          </p:cNvSpPr>
          <p:nvPr>
            <p:ph type="title" idx="3"/>
          </p:nvPr>
        </p:nvSpPr>
        <p:spPr>
          <a:xfrm>
            <a:off x="4671338" y="2157700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ubTitle" idx="4"/>
          </p:nvPr>
        </p:nvSpPr>
        <p:spPr>
          <a:xfrm flipH="1">
            <a:off x="5900950" y="1859123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ubTitle" idx="5"/>
          </p:nvPr>
        </p:nvSpPr>
        <p:spPr>
          <a:xfrm>
            <a:off x="5900950" y="2471304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title" idx="6"/>
          </p:nvPr>
        </p:nvSpPr>
        <p:spPr>
          <a:xfrm>
            <a:off x="3583427" y="673900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ubTitle" idx="7"/>
          </p:nvPr>
        </p:nvSpPr>
        <p:spPr>
          <a:xfrm flipH="1">
            <a:off x="1394425" y="367575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3" name="Google Shape;33;p23"/>
          <p:cNvSpPr txBox="1">
            <a:spLocks noGrp="1"/>
          </p:cNvSpPr>
          <p:nvPr>
            <p:ph type="subTitle" idx="8"/>
          </p:nvPr>
        </p:nvSpPr>
        <p:spPr>
          <a:xfrm>
            <a:off x="999625" y="979779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4" name="Google Shape;34;p23"/>
          <p:cNvSpPr txBox="1">
            <a:spLocks noGrp="1"/>
          </p:cNvSpPr>
          <p:nvPr>
            <p:ph type="title" idx="9"/>
          </p:nvPr>
        </p:nvSpPr>
        <p:spPr>
          <a:xfrm>
            <a:off x="3583427" y="2157696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23"/>
          <p:cNvSpPr txBox="1">
            <a:spLocks noGrp="1"/>
          </p:cNvSpPr>
          <p:nvPr>
            <p:ph type="subTitle" idx="13"/>
          </p:nvPr>
        </p:nvSpPr>
        <p:spPr>
          <a:xfrm flipH="1">
            <a:off x="1394425" y="1859121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6" name="Google Shape;36;p23"/>
          <p:cNvSpPr txBox="1">
            <a:spLocks noGrp="1"/>
          </p:cNvSpPr>
          <p:nvPr>
            <p:ph type="subTitle" idx="14"/>
          </p:nvPr>
        </p:nvSpPr>
        <p:spPr>
          <a:xfrm>
            <a:off x="999625" y="2471312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37" name="Google Shape;37;p23"/>
          <p:cNvSpPr txBox="1">
            <a:spLocks noGrp="1"/>
          </p:cNvSpPr>
          <p:nvPr>
            <p:ph type="title" idx="15"/>
          </p:nvPr>
        </p:nvSpPr>
        <p:spPr>
          <a:xfrm>
            <a:off x="4671338" y="3661082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subTitle" idx="16"/>
          </p:nvPr>
        </p:nvSpPr>
        <p:spPr>
          <a:xfrm flipH="1">
            <a:off x="5900950" y="3376576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subTitle" idx="17"/>
          </p:nvPr>
        </p:nvSpPr>
        <p:spPr>
          <a:xfrm>
            <a:off x="5900950" y="3988759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title" idx="18"/>
          </p:nvPr>
        </p:nvSpPr>
        <p:spPr>
          <a:xfrm>
            <a:off x="3583427" y="3661077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None/>
              <a:defRPr sz="55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subTitle" idx="19"/>
          </p:nvPr>
        </p:nvSpPr>
        <p:spPr>
          <a:xfrm flipH="1">
            <a:off x="1394425" y="3376575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Anton"/>
              <a:buNone/>
              <a:defRPr sz="1600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ubTitle" idx="20"/>
          </p:nvPr>
        </p:nvSpPr>
        <p:spPr>
          <a:xfrm>
            <a:off x="999625" y="3988767"/>
            <a:ext cx="22434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">
  <p:cSld name="CUSTOM_2">
    <p:bg>
      <p:bgPr>
        <a:solidFill>
          <a:srgbClr val="F3F3F3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4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4_1">
  <p:cSld name="CUSTOM_4_4_1">
    <p:bg>
      <p:bgPr>
        <a:solidFill>
          <a:srgbClr val="F3F3F3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/>
          <p:nvPr/>
        </p:nvSpPr>
        <p:spPr>
          <a:xfrm>
            <a:off x="1567800" y="1776600"/>
            <a:ext cx="6008400" cy="159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5"/>
          <p:cNvSpPr txBox="1">
            <a:spLocks noGrp="1"/>
          </p:cNvSpPr>
          <p:nvPr>
            <p:ph type="subTitle" idx="1"/>
          </p:nvPr>
        </p:nvSpPr>
        <p:spPr>
          <a:xfrm flipH="1">
            <a:off x="2861934" y="2817150"/>
            <a:ext cx="4268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on"/>
              <a:buNone/>
              <a:defRPr sz="1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aira ExtraCondensed ExtraBold"/>
              <a:buNone/>
              <a:defRPr sz="1800">
                <a:latin typeface="Saira ExtraCondensed ExtraBold"/>
                <a:ea typeface="Saira ExtraCondensed ExtraBold"/>
                <a:cs typeface="Saira ExtraCondensed ExtraBold"/>
                <a:sym typeface="Saira ExtraCondensed ExtraBold"/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ubTitle" idx="2"/>
          </p:nvPr>
        </p:nvSpPr>
        <p:spPr>
          <a:xfrm>
            <a:off x="1893550" y="2323100"/>
            <a:ext cx="53568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_1">
  <p:cSld name="CUSTOM_2_1_1_1">
    <p:bg>
      <p:bgPr>
        <a:solidFill>
          <a:srgbClr val="F3F3F3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/>
          <p:nvPr/>
        </p:nvSpPr>
        <p:spPr>
          <a:xfrm flipH="1">
            <a:off x="3757750" y="0"/>
            <a:ext cx="1628400" cy="52290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6"/>
          <p:cNvSpPr txBox="1">
            <a:spLocks noGrp="1"/>
          </p:cNvSpPr>
          <p:nvPr>
            <p:ph type="ctrTitle"/>
          </p:nvPr>
        </p:nvSpPr>
        <p:spPr>
          <a:xfrm>
            <a:off x="3868975" y="2143950"/>
            <a:ext cx="1406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700"/>
              <a:buNone/>
              <a:defRPr sz="27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ubTitle" idx="1"/>
          </p:nvPr>
        </p:nvSpPr>
        <p:spPr>
          <a:xfrm flipH="1">
            <a:off x="992525" y="1809450"/>
            <a:ext cx="22434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ubTitle" idx="2"/>
          </p:nvPr>
        </p:nvSpPr>
        <p:spPr>
          <a:xfrm>
            <a:off x="992475" y="2678542"/>
            <a:ext cx="2243400" cy="537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subTitle" idx="3"/>
          </p:nvPr>
        </p:nvSpPr>
        <p:spPr>
          <a:xfrm flipH="1">
            <a:off x="5908125" y="1809450"/>
            <a:ext cx="22434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600"/>
              <a:buFont typeface="Anton"/>
              <a:buNone/>
              <a:defRPr sz="160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subTitle" idx="4"/>
          </p:nvPr>
        </p:nvSpPr>
        <p:spPr>
          <a:xfrm>
            <a:off x="5908125" y="2678542"/>
            <a:ext cx="2243400" cy="537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None/>
              <a:defRPr sz="1200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3_1">
  <p:cSld name="CUSTOM_4_3_1">
    <p:bg>
      <p:bgPr>
        <a:solidFill>
          <a:srgbClr val="F3F3F3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>
            <a:spLocks noGrp="1"/>
          </p:cNvSpPr>
          <p:nvPr>
            <p:ph type="subTitle" idx="1"/>
          </p:nvPr>
        </p:nvSpPr>
        <p:spPr>
          <a:xfrm>
            <a:off x="1139125" y="2298263"/>
            <a:ext cx="27768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>
                <a:solidFill>
                  <a:srgbClr val="FFF56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1200"/>
              <a:buNone/>
              <a:defRPr sz="1200">
                <a:solidFill>
                  <a:srgbClr val="FFF566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27"/>
          <p:cNvSpPr txBox="1">
            <a:spLocks noGrp="1"/>
          </p:cNvSpPr>
          <p:nvPr>
            <p:ph type="ctrTitle"/>
          </p:nvPr>
        </p:nvSpPr>
        <p:spPr>
          <a:xfrm flipH="1">
            <a:off x="4939425" y="1461650"/>
            <a:ext cx="3442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" name="Google Shape;60;p27"/>
          <p:cNvSpPr/>
          <p:nvPr/>
        </p:nvSpPr>
        <p:spPr>
          <a:xfrm>
            <a:off x="6982882" y="1205014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">
  <p:cSld name="CUSTOM_2_1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/>
          <p:nvPr/>
        </p:nvSpPr>
        <p:spPr>
          <a:xfrm>
            <a:off x="206400" y="0"/>
            <a:ext cx="946800" cy="51435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8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2_1_1">
  <p:cSld name="CUSTOM_2_1_1">
    <p:bg>
      <p:bgPr>
        <a:solidFill>
          <a:srgbClr val="F3F3F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9"/>
          <p:cNvSpPr/>
          <p:nvPr/>
        </p:nvSpPr>
        <p:spPr>
          <a:xfrm>
            <a:off x="206400" y="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9"/>
          <p:cNvSpPr txBox="1">
            <a:spLocks noGrp="1"/>
          </p:cNvSpPr>
          <p:nvPr>
            <p:ph type="ctrTitle"/>
          </p:nvPr>
        </p:nvSpPr>
        <p:spPr>
          <a:xfrm>
            <a:off x="541050" y="2143950"/>
            <a:ext cx="4132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_4_3_1_1">
  <p:cSld name="CUSTOM_4_3_1_1">
    <p:bg>
      <p:bgPr>
        <a:solidFill>
          <a:srgbClr val="F3F3F3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0"/>
          <p:cNvSpPr/>
          <p:nvPr/>
        </p:nvSpPr>
        <p:spPr>
          <a:xfrm>
            <a:off x="5347650" y="1440300"/>
            <a:ext cx="3872400" cy="22629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0"/>
          <p:cNvSpPr txBox="1">
            <a:spLocks noGrp="1"/>
          </p:cNvSpPr>
          <p:nvPr>
            <p:ph type="subTitle" idx="1"/>
          </p:nvPr>
        </p:nvSpPr>
        <p:spPr>
          <a:xfrm>
            <a:off x="1139125" y="2298275"/>
            <a:ext cx="37278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30"/>
          <p:cNvSpPr txBox="1">
            <a:spLocks noGrp="1"/>
          </p:cNvSpPr>
          <p:nvPr>
            <p:ph type="ctrTitle"/>
          </p:nvPr>
        </p:nvSpPr>
        <p:spPr>
          <a:xfrm flipH="1">
            <a:off x="4939425" y="1545450"/>
            <a:ext cx="34425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566"/>
              </a:buClr>
              <a:buSzPts val="2800"/>
              <a:buFont typeface="Anton"/>
              <a:buNone/>
              <a:defRPr sz="28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●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bel"/>
              <a:buChar char="○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Abel"/>
              <a:buChar char="■"/>
              <a:defRPr sz="1200" b="0" i="0" u="none" strike="noStrike" cap="none">
                <a:solidFill>
                  <a:srgbClr val="43434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neonflux56.shinyapps.io/EODB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>
            <a:spLocks noGrp="1"/>
          </p:cNvSpPr>
          <p:nvPr>
            <p:ph type="ctrTitle"/>
          </p:nvPr>
        </p:nvSpPr>
        <p:spPr>
          <a:xfrm>
            <a:off x="766725" y="1372425"/>
            <a:ext cx="286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" sz="6000"/>
              <a:t>Start-Up</a:t>
            </a:r>
            <a:br>
              <a:rPr lang="es" sz="6000"/>
            </a:br>
            <a:r>
              <a:rPr lang="es" sz="6000"/>
              <a:t>Global </a:t>
            </a:r>
            <a:endParaRPr sz="6000"/>
          </a:p>
        </p:txBody>
      </p:sp>
      <p:sp>
        <p:nvSpPr>
          <p:cNvPr id="77" name="Google Shape;77;p1"/>
          <p:cNvSpPr/>
          <p:nvPr/>
        </p:nvSpPr>
        <p:spPr>
          <a:xfrm>
            <a:off x="475225" y="-81925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6839790" y="948274"/>
            <a:ext cx="1761600" cy="4036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7162002" y="3159175"/>
            <a:ext cx="1439400" cy="15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9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Project By:</a:t>
            </a: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9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Ellen Wu</a:t>
            </a: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9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Nita Xiong</a:t>
            </a:r>
            <a:endParaRPr sz="19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" sz="19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John Shen </a:t>
            </a:r>
            <a:endParaRPr sz="19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" sz="1900" b="0" i="0" u="none" strike="noStrike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Ashish Gupta</a:t>
            </a:r>
            <a:endParaRPr sz="1900" b="0" i="0" u="none" strike="noStrike" cap="non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"/>
          <p:cNvSpPr txBox="1">
            <a:spLocks noGrp="1"/>
          </p:cNvSpPr>
          <p:nvPr>
            <p:ph type="ctrTitle"/>
          </p:nvPr>
        </p:nvSpPr>
        <p:spPr>
          <a:xfrm>
            <a:off x="506075" y="690750"/>
            <a:ext cx="4132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Logit Regression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04" name="Google Shape;204;p12"/>
          <p:cNvSpPr txBox="1"/>
          <p:nvPr/>
        </p:nvSpPr>
        <p:spPr>
          <a:xfrm>
            <a:off x="1418625" y="1033350"/>
            <a:ext cx="4071300" cy="27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library(glmnet)</a:t>
            </a:r>
            <a:endParaRPr sz="18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Using the binomial link logit function</a:t>
            </a:r>
            <a:endParaRPr sz="18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Training set: Years 2006-2017 </a:t>
            </a:r>
            <a:endParaRPr sz="18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Validation set: Year 2018 </a:t>
            </a: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4675" y="327300"/>
            <a:ext cx="2891100" cy="2384450"/>
          </a:xfrm>
          <a:prstGeom prst="rect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06" name="Google Shape;206;p12"/>
          <p:cNvGraphicFramePr/>
          <p:nvPr/>
        </p:nvGraphicFramePr>
        <p:xfrm>
          <a:off x="1563813" y="3106285"/>
          <a:ext cx="4536225" cy="1592935"/>
        </p:xfrm>
        <a:graphic>
          <a:graphicData uri="http://schemas.openxmlformats.org/drawingml/2006/table">
            <a:tbl>
              <a:tblPr>
                <a:noFill/>
                <a:tableStyleId>{9F820AFA-E18B-42ED-B766-CD5B6B30BC55}</a:tableStyleId>
              </a:tblPr>
              <a:tblGrid>
                <a:gridCol w="1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Predicted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Actual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Not 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80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6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Not 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31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43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7" name="Google Shape;207;p12"/>
          <p:cNvSpPr txBox="1"/>
          <p:nvPr/>
        </p:nvSpPr>
        <p:spPr>
          <a:xfrm>
            <a:off x="6293625" y="3023150"/>
            <a:ext cx="23532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Accuracy: </a:t>
            </a:r>
            <a:br>
              <a:rPr lang="es" sz="2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</a:br>
            <a:r>
              <a:rPr lang="es" sz="2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	</a:t>
            </a:r>
            <a:r>
              <a:rPr lang="es" sz="2400" b="1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0.76875</a:t>
            </a:r>
            <a:endParaRPr sz="2400" b="1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3"/>
          <p:cNvPicPr preferRelativeResize="0"/>
          <p:nvPr/>
        </p:nvPicPr>
        <p:blipFill rotWithShape="1">
          <a:blip r:embed="rId3">
            <a:alphaModFix/>
          </a:blip>
          <a:srcRect l="27225" b="45622"/>
          <a:stretch/>
        </p:blipFill>
        <p:spPr>
          <a:xfrm flipH="1">
            <a:off x="-1" y="0"/>
            <a:ext cx="45516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3"/>
          <p:cNvPicPr preferRelativeResize="0"/>
          <p:nvPr/>
        </p:nvPicPr>
        <p:blipFill rotWithShape="1">
          <a:blip r:embed="rId4">
            <a:alphaModFix/>
          </a:blip>
          <a:srcRect l="27813" r="12641"/>
          <a:stretch/>
        </p:blipFill>
        <p:spPr>
          <a:xfrm>
            <a:off x="4551598" y="38"/>
            <a:ext cx="4591700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/>
          <p:nvPr/>
        </p:nvSpPr>
        <p:spPr>
          <a:xfrm>
            <a:off x="3529025" y="167425"/>
            <a:ext cx="1628400" cy="47352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 txBox="1">
            <a:spLocks noGrp="1"/>
          </p:cNvSpPr>
          <p:nvPr>
            <p:ph type="ctrTitle"/>
          </p:nvPr>
        </p:nvSpPr>
        <p:spPr>
          <a:xfrm>
            <a:off x="2485613" y="2145750"/>
            <a:ext cx="37152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600">
                <a:solidFill>
                  <a:srgbClr val="FFF566"/>
                </a:solidFill>
              </a:rPr>
              <a:t>Deep</a:t>
            </a:r>
            <a:endParaRPr sz="3600">
              <a:solidFill>
                <a:srgbClr val="FFF5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s" sz="3600">
                <a:solidFill>
                  <a:srgbClr val="FFF566"/>
                </a:solidFill>
              </a:rPr>
              <a:t>Learning</a:t>
            </a:r>
            <a:endParaRPr sz="3600">
              <a:solidFill>
                <a:srgbClr val="FFF5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ctrTitle"/>
          </p:nvPr>
        </p:nvSpPr>
        <p:spPr>
          <a:xfrm>
            <a:off x="506075" y="690750"/>
            <a:ext cx="1826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Deep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1" name="Google Shape;221;p14"/>
          <p:cNvSpPr txBox="1"/>
          <p:nvPr/>
        </p:nvSpPr>
        <p:spPr>
          <a:xfrm>
            <a:off x="2043000" y="502275"/>
            <a:ext cx="5868000" cy="1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library(recipe)</a:t>
            </a:r>
            <a:endParaRPr sz="18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Convert categorical predictors into one hot encoding</a:t>
            </a:r>
            <a:endParaRPr sz="18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Center and scale all predictors</a:t>
            </a:r>
            <a:endParaRPr sz="18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088" y="1775575"/>
            <a:ext cx="5932574" cy="319585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"/>
          <p:cNvSpPr txBox="1">
            <a:spLocks noGrp="1"/>
          </p:cNvSpPr>
          <p:nvPr>
            <p:ph type="ctrTitle"/>
          </p:nvPr>
        </p:nvSpPr>
        <p:spPr>
          <a:xfrm>
            <a:off x="506075" y="690750"/>
            <a:ext cx="21456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Deep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28" name="Google Shape;228;p15"/>
          <p:cNvSpPr txBox="1"/>
          <p:nvPr/>
        </p:nvSpPr>
        <p:spPr>
          <a:xfrm>
            <a:off x="1264725" y="1649975"/>
            <a:ext cx="4400700" cy="27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One hidden layer with </a:t>
            </a:r>
            <a:r>
              <a:rPr lang="es" sz="1800" b="1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80 units</a:t>
            </a:r>
            <a:r>
              <a:rPr lang="es" sz="18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and one output layer with </a:t>
            </a:r>
            <a:r>
              <a:rPr lang="es" sz="1800" b="1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3 units</a:t>
            </a:r>
            <a:endParaRPr sz="1800" b="1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The hidden layer uses </a:t>
            </a:r>
            <a:r>
              <a:rPr lang="es" sz="1800" b="1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ReLU</a:t>
            </a:r>
            <a:r>
              <a:rPr lang="es" sz="1800" b="0" i="0" u="none" strike="noStrike" cap="none" dirty="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activation</a:t>
            </a:r>
            <a:endParaRPr sz="1400" b="0" i="0" u="none" strike="noStrike" cap="none" dirty="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29" name="Google Shape;229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6250" y="3125025"/>
            <a:ext cx="3079726" cy="14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8150" y="364859"/>
            <a:ext cx="3079725" cy="2320266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6"/>
          <p:cNvSpPr txBox="1">
            <a:spLocks noGrp="1"/>
          </p:cNvSpPr>
          <p:nvPr>
            <p:ph type="ctrTitle"/>
          </p:nvPr>
        </p:nvSpPr>
        <p:spPr>
          <a:xfrm>
            <a:off x="506075" y="690750"/>
            <a:ext cx="21456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Deep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36" name="Google Shape;236;p16"/>
          <p:cNvSpPr txBox="1"/>
          <p:nvPr/>
        </p:nvSpPr>
        <p:spPr>
          <a:xfrm>
            <a:off x="2105050" y="690750"/>
            <a:ext cx="64041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Compile model with </a:t>
            </a:r>
            <a:r>
              <a:rPr lang="es" sz="18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binary cross-entropy</a:t>
            </a: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loss and </a:t>
            </a:r>
            <a:r>
              <a:rPr lang="es" sz="1800" b="1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adam</a:t>
            </a: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optimiser</a:t>
            </a:r>
            <a:endParaRPr sz="18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Train the model for training data 2006 - 2017 with 20% validation set</a:t>
            </a:r>
            <a:endParaRPr sz="18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37" name="Google Shape;23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98663" y="2033175"/>
            <a:ext cx="4616876" cy="300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ctrTitle"/>
          </p:nvPr>
        </p:nvSpPr>
        <p:spPr>
          <a:xfrm>
            <a:off x="506075" y="690750"/>
            <a:ext cx="21456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Deep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43" name="Google Shape;243;p17"/>
          <p:cNvSpPr txBox="1"/>
          <p:nvPr/>
        </p:nvSpPr>
        <p:spPr>
          <a:xfrm>
            <a:off x="2121975" y="978625"/>
            <a:ext cx="640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s" sz="18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Predict for the year 2018 </a:t>
            </a:r>
            <a:endParaRPr sz="1800" b="0" i="0" u="none" strike="noStrike" cap="none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graphicFrame>
        <p:nvGraphicFramePr>
          <p:cNvPr id="244" name="Google Shape;244;p17"/>
          <p:cNvGraphicFramePr/>
          <p:nvPr>
            <p:extLst>
              <p:ext uri="{D42A27DB-BD31-4B8C-83A1-F6EECF244321}">
                <p14:modId xmlns:p14="http://schemas.microsoft.com/office/powerpoint/2010/main" val="4065759171"/>
              </p:ext>
            </p:extLst>
          </p:nvPr>
        </p:nvGraphicFramePr>
        <p:xfrm>
          <a:off x="2236888" y="1834235"/>
          <a:ext cx="4536225" cy="1592935"/>
        </p:xfrm>
        <a:graphic>
          <a:graphicData uri="http://schemas.openxmlformats.org/drawingml/2006/table">
            <a:tbl>
              <a:tblPr>
                <a:noFill/>
                <a:tableStyleId>{9F820AFA-E18B-42ED-B766-CD5B6B30BC55}</a:tableStyleId>
              </a:tblPr>
              <a:tblGrid>
                <a:gridCol w="151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Predicted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Actual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Not 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>
                          <a:latin typeface="Abel"/>
                          <a:ea typeface="Abel"/>
                          <a:cs typeface="Abel"/>
                          <a:sym typeface="Abel"/>
                        </a:rPr>
                        <a:t>83</a:t>
                      </a:r>
                      <a:endParaRPr sz="1400" u="none" strike="noStrike" cap="none" dirty="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>
                          <a:latin typeface="Abel"/>
                          <a:ea typeface="Abel"/>
                          <a:cs typeface="Abel"/>
                          <a:sym typeface="Abel"/>
                        </a:rPr>
                        <a:t>3</a:t>
                      </a:r>
                      <a:endParaRPr sz="1400" u="none" strike="noStrike" cap="none" dirty="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Abel"/>
                          <a:ea typeface="Abel"/>
                          <a:cs typeface="Abel"/>
                          <a:sym typeface="Abel"/>
                        </a:rPr>
                        <a:t>Not Easy</a:t>
                      </a:r>
                      <a:endParaRPr sz="1400" u="none" strike="noStrike" cap="none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>
                          <a:latin typeface="Abel"/>
                          <a:ea typeface="Abel"/>
                          <a:cs typeface="Abel"/>
                          <a:sym typeface="Abel"/>
                        </a:rPr>
                        <a:t>15</a:t>
                      </a:r>
                      <a:endParaRPr sz="1400" u="none" strike="noStrike" cap="none" dirty="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 dirty="0">
                          <a:latin typeface="Abel"/>
                          <a:ea typeface="Abel"/>
                          <a:cs typeface="Abel"/>
                          <a:sym typeface="Abel"/>
                        </a:rPr>
                        <a:t>59</a:t>
                      </a:r>
                      <a:endParaRPr sz="1400" u="none" strike="noStrike" cap="none" dirty="0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5" name="Google Shape;245;p17"/>
          <p:cNvSpPr txBox="1"/>
          <p:nvPr/>
        </p:nvSpPr>
        <p:spPr>
          <a:xfrm>
            <a:off x="2294150" y="3771200"/>
            <a:ext cx="22836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Accuracy: 0.8875</a:t>
            </a:r>
            <a:endParaRPr sz="2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"/>
          <p:cNvSpPr txBox="1">
            <a:spLocks noGrp="1"/>
          </p:cNvSpPr>
          <p:nvPr>
            <p:ph type="subTitle" idx="1"/>
          </p:nvPr>
        </p:nvSpPr>
        <p:spPr>
          <a:xfrm>
            <a:off x="417750" y="1854175"/>
            <a:ext cx="45852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u="sng" dirty="0">
                <a:solidFill>
                  <a:srgbClr val="CCCCCC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https://neonflux56.shinyapps.io/EODB/</a:t>
            </a:r>
            <a:endParaRPr dirty="0">
              <a:solidFill>
                <a:srgbClr val="CCCCCC"/>
              </a:solidFill>
            </a:endParaRPr>
          </a:p>
        </p:txBody>
      </p:sp>
      <p:sp>
        <p:nvSpPr>
          <p:cNvPr id="251" name="Google Shape;251;p18"/>
          <p:cNvSpPr/>
          <p:nvPr/>
        </p:nvSpPr>
        <p:spPr>
          <a:xfrm flipH="1">
            <a:off x="1081950" y="0"/>
            <a:ext cx="1628400" cy="8229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8"/>
          <p:cNvSpPr txBox="1"/>
          <p:nvPr/>
        </p:nvSpPr>
        <p:spPr>
          <a:xfrm>
            <a:off x="5279927" y="1345020"/>
            <a:ext cx="3272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s" sz="5200" b="0" i="0" u="none" strike="noStrike" cap="none" dirty="0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rPr>
              <a:t>Deployed Shiny Application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/>
          <p:nvPr/>
        </p:nvSpPr>
        <p:spPr>
          <a:xfrm>
            <a:off x="2609450" y="0"/>
            <a:ext cx="3925200" cy="4470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3">
            <a:alphaModFix/>
          </a:blip>
          <a:srcRect l="8746" r="8737"/>
          <a:stretch/>
        </p:blipFill>
        <p:spPr>
          <a:xfrm>
            <a:off x="3266900" y="0"/>
            <a:ext cx="2610067" cy="47424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/>
          <p:nvPr/>
        </p:nvSpPr>
        <p:spPr>
          <a:xfrm>
            <a:off x="3757850" y="153600"/>
            <a:ext cx="1628400" cy="4908000"/>
          </a:xfrm>
          <a:prstGeom prst="rect">
            <a:avLst/>
          </a:prstGeom>
          <a:noFill/>
          <a:ln w="38100" cap="flat" cmpd="sng">
            <a:solidFill>
              <a:srgbClr val="FFF5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"/>
          <p:cNvSpPr txBox="1">
            <a:spLocks noGrp="1"/>
          </p:cNvSpPr>
          <p:nvPr>
            <p:ph type="title" idx="3"/>
          </p:nvPr>
        </p:nvSpPr>
        <p:spPr>
          <a:xfrm>
            <a:off x="4714624" y="1390878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 sz="5500">
                <a:solidFill>
                  <a:srgbClr val="FFF566"/>
                </a:solidFill>
              </a:rPr>
              <a:t>04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6" name="Google Shape;126;p4"/>
          <p:cNvSpPr txBox="1">
            <a:spLocks noGrp="1"/>
          </p:cNvSpPr>
          <p:nvPr>
            <p:ph type="title"/>
          </p:nvPr>
        </p:nvSpPr>
        <p:spPr>
          <a:xfrm>
            <a:off x="4714624" y="262622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 sz="5500">
                <a:solidFill>
                  <a:srgbClr val="FFF566"/>
                </a:solidFill>
              </a:rPr>
              <a:t>02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title" idx="6"/>
          </p:nvPr>
        </p:nvSpPr>
        <p:spPr>
          <a:xfrm>
            <a:off x="3599159" y="297588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 sz="5500">
                <a:solidFill>
                  <a:srgbClr val="FFF566"/>
                </a:solidFill>
              </a:rPr>
              <a:t>01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title" idx="9"/>
          </p:nvPr>
        </p:nvSpPr>
        <p:spPr>
          <a:xfrm>
            <a:off x="3593189" y="1390878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 sz="5500">
                <a:solidFill>
                  <a:srgbClr val="FFF566"/>
                </a:solidFill>
              </a:rPr>
              <a:t>03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29" name="Google Shape;129;p4"/>
          <p:cNvSpPr txBox="1">
            <a:spLocks noGrp="1"/>
          </p:cNvSpPr>
          <p:nvPr>
            <p:ph type="subTitle" idx="1"/>
          </p:nvPr>
        </p:nvSpPr>
        <p:spPr>
          <a:xfrm flipH="1">
            <a:off x="5876967" y="369181"/>
            <a:ext cx="12519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434343"/>
                </a:solidFill>
              </a:rPr>
              <a:t>New Business Registered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0" name="Google Shape;130;p4"/>
          <p:cNvSpPr txBox="1">
            <a:spLocks noGrp="1"/>
          </p:cNvSpPr>
          <p:nvPr>
            <p:ph type="subTitle" idx="4"/>
          </p:nvPr>
        </p:nvSpPr>
        <p:spPr>
          <a:xfrm flipH="1">
            <a:off x="5856950" y="1491145"/>
            <a:ext cx="12519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Lower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434343"/>
                </a:solidFill>
              </a:rPr>
              <a:t>Sec</a:t>
            </a:r>
            <a:r>
              <a:rPr lang="es"/>
              <a:t>ondary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>
                <a:solidFill>
                  <a:srgbClr val="434343"/>
                </a:solidFill>
              </a:rPr>
              <a:t>Rate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1" name="Google Shape;131;p4"/>
          <p:cNvSpPr txBox="1">
            <a:spLocks noGrp="1"/>
          </p:cNvSpPr>
          <p:nvPr>
            <p:ph type="subTitle" idx="7"/>
          </p:nvPr>
        </p:nvSpPr>
        <p:spPr>
          <a:xfrm flipH="1">
            <a:off x="2062963" y="262388"/>
            <a:ext cx="1216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GDP Per Capita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2" name="Google Shape;132;p4"/>
          <p:cNvSpPr txBox="1">
            <a:spLocks noGrp="1"/>
          </p:cNvSpPr>
          <p:nvPr>
            <p:ph type="subTitle" idx="13"/>
          </p:nvPr>
        </p:nvSpPr>
        <p:spPr>
          <a:xfrm flipH="1">
            <a:off x="1430863" y="1328480"/>
            <a:ext cx="18486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Cost to 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Register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3" name="Google Shape;133;p4"/>
          <p:cNvSpPr txBox="1">
            <a:spLocks noGrp="1"/>
          </p:cNvSpPr>
          <p:nvPr>
            <p:ph type="subTitle" idx="14"/>
          </p:nvPr>
        </p:nvSpPr>
        <p:spPr>
          <a:xfrm>
            <a:off x="5878801" y="3712215"/>
            <a:ext cx="1080158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600">
                <a:latin typeface="Anton"/>
                <a:ea typeface="Anton"/>
                <a:cs typeface="Anton"/>
                <a:sym typeface="Anton"/>
              </a:rPr>
              <a:t>Time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600">
                <a:latin typeface="Anton"/>
                <a:ea typeface="Anton"/>
                <a:cs typeface="Anton"/>
                <a:sym typeface="Anton"/>
              </a:rPr>
              <a:t>(days)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4" name="Google Shape;134;p4"/>
          <p:cNvSpPr txBox="1">
            <a:spLocks noGrp="1"/>
          </p:cNvSpPr>
          <p:nvPr>
            <p:ph type="title" idx="15"/>
          </p:nvPr>
        </p:nvSpPr>
        <p:spPr>
          <a:xfrm>
            <a:off x="4732200" y="2569175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 sz="5500">
                <a:solidFill>
                  <a:srgbClr val="FFF566"/>
                </a:solidFill>
              </a:rPr>
              <a:t>06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35" name="Google Shape;135;p4"/>
          <p:cNvSpPr txBox="1">
            <a:spLocks noGrp="1"/>
          </p:cNvSpPr>
          <p:nvPr>
            <p:ph type="subTitle" idx="16"/>
          </p:nvPr>
        </p:nvSpPr>
        <p:spPr>
          <a:xfrm flipH="1">
            <a:off x="5864637" y="2512650"/>
            <a:ext cx="12519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Procedures Required</a:t>
            </a:r>
            <a:endParaRPr/>
          </a:p>
        </p:txBody>
      </p:sp>
      <p:sp>
        <p:nvSpPr>
          <p:cNvPr id="136" name="Google Shape;136;p4"/>
          <p:cNvSpPr txBox="1">
            <a:spLocks noGrp="1"/>
          </p:cNvSpPr>
          <p:nvPr>
            <p:ph type="subTitle" idx="17"/>
          </p:nvPr>
        </p:nvSpPr>
        <p:spPr>
          <a:xfrm>
            <a:off x="2128909" y="3842780"/>
            <a:ext cx="1150554" cy="101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 sz="1600">
                <a:latin typeface="Anton"/>
                <a:ea typeface="Anton"/>
                <a:cs typeface="Anton"/>
                <a:sym typeface="Anton"/>
              </a:rPr>
              <a:t>Sex Ratio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137" name="Google Shape;137;p4"/>
          <p:cNvSpPr txBox="1">
            <a:spLocks noGrp="1"/>
          </p:cNvSpPr>
          <p:nvPr>
            <p:ph type="title" idx="18"/>
          </p:nvPr>
        </p:nvSpPr>
        <p:spPr>
          <a:xfrm>
            <a:off x="3615143" y="2569175"/>
            <a:ext cx="8892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s" sz="5500">
                <a:solidFill>
                  <a:srgbClr val="FFF566"/>
                </a:solidFill>
              </a:rPr>
              <a:t>05</a:t>
            </a:r>
            <a:endParaRPr sz="5500">
              <a:solidFill>
                <a:srgbClr val="FFF566"/>
              </a:solidFill>
            </a:endParaRPr>
          </a:p>
        </p:txBody>
      </p:sp>
      <p:sp>
        <p:nvSpPr>
          <p:cNvPr id="138" name="Google Shape;138;p4"/>
          <p:cNvSpPr txBox="1">
            <a:spLocks noGrp="1"/>
          </p:cNvSpPr>
          <p:nvPr>
            <p:ph type="subTitle" idx="19"/>
          </p:nvPr>
        </p:nvSpPr>
        <p:spPr>
          <a:xfrm flipH="1">
            <a:off x="2062963" y="2620320"/>
            <a:ext cx="1216500" cy="7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"/>
              <a:t>Percentage of Urban Population</a:t>
            </a:r>
            <a:endParaRPr/>
          </a:p>
        </p:txBody>
      </p:sp>
      <p:sp>
        <p:nvSpPr>
          <p:cNvPr id="139" name="Google Shape;139;p4"/>
          <p:cNvSpPr txBox="1"/>
          <p:nvPr/>
        </p:nvSpPr>
        <p:spPr>
          <a:xfrm>
            <a:off x="3597952" y="3627229"/>
            <a:ext cx="973981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s" sz="55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rPr>
              <a:t>07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4761786" y="3597183"/>
            <a:ext cx="1296793" cy="938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es" sz="5500" b="0" i="0" u="none" strike="noStrike" cap="none">
                <a:solidFill>
                  <a:srgbClr val="FFF566"/>
                </a:solidFill>
                <a:latin typeface="Anton"/>
                <a:ea typeface="Anton"/>
                <a:cs typeface="Anton"/>
                <a:sym typeface="Anton"/>
              </a:rPr>
              <a:t>08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5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5"/>
          <p:cNvSpPr txBox="1">
            <a:spLocks noGrp="1"/>
          </p:cNvSpPr>
          <p:nvPr>
            <p:ph type="ctrTitle"/>
          </p:nvPr>
        </p:nvSpPr>
        <p:spPr>
          <a:xfrm>
            <a:off x="676100" y="745925"/>
            <a:ext cx="17283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2100"/>
              <a:t>Exploratory Analysis</a:t>
            </a:r>
            <a:endParaRPr sz="2100">
              <a:solidFill>
                <a:srgbClr val="434343"/>
              </a:solidFill>
            </a:endParaRPr>
          </a:p>
        </p:txBody>
      </p:sp>
      <p:pic>
        <p:nvPicPr>
          <p:cNvPr id="147" name="Google Shape;14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8600" y="880700"/>
            <a:ext cx="6451275" cy="40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6"/>
          <p:cNvSpPr txBox="1">
            <a:spLocks noGrp="1"/>
          </p:cNvSpPr>
          <p:nvPr>
            <p:ph type="ctrTitle"/>
          </p:nvPr>
        </p:nvSpPr>
        <p:spPr>
          <a:xfrm>
            <a:off x="538575" y="628200"/>
            <a:ext cx="18162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2100"/>
              <a:t>Preprocessing Data</a:t>
            </a:r>
            <a:endParaRPr sz="2100"/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t="5489"/>
          <a:stretch/>
        </p:blipFill>
        <p:spPr>
          <a:xfrm>
            <a:off x="1400625" y="2151725"/>
            <a:ext cx="3459600" cy="20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 t="5499"/>
          <a:stretch/>
        </p:blipFill>
        <p:spPr>
          <a:xfrm>
            <a:off x="5345775" y="2156900"/>
            <a:ext cx="3459574" cy="202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/>
        </p:nvSpPr>
        <p:spPr>
          <a:xfrm>
            <a:off x="1400625" y="1518950"/>
            <a:ext cx="903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" sz="2100" b="0" i="0" u="none" strike="noStrike" cap="none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Before</a:t>
            </a:r>
            <a:r>
              <a:rPr lang="es" sz="1400" b="0" i="0" u="none" strike="noStrike" cap="none">
                <a:solidFill>
                  <a:srgbClr val="000000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5272450" y="1518950"/>
            <a:ext cx="1341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 b="0" i="0" u="none" strike="noStrike" cap="none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After</a:t>
            </a: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 txBox="1">
            <a:spLocks noGrp="1"/>
          </p:cNvSpPr>
          <p:nvPr>
            <p:ph type="ctrTitle"/>
          </p:nvPr>
        </p:nvSpPr>
        <p:spPr>
          <a:xfrm>
            <a:off x="538575" y="628200"/>
            <a:ext cx="18162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2100"/>
              <a:t>Preprocessing Data</a:t>
            </a:r>
            <a:endParaRPr sz="2100"/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3">
            <a:alphaModFix/>
          </a:blip>
          <a:srcRect t="8433"/>
          <a:stretch/>
        </p:blipFill>
        <p:spPr>
          <a:xfrm>
            <a:off x="1366750" y="2348200"/>
            <a:ext cx="3459576" cy="19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4">
            <a:alphaModFix/>
          </a:blip>
          <a:srcRect t="8433"/>
          <a:stretch/>
        </p:blipFill>
        <p:spPr>
          <a:xfrm>
            <a:off x="5039875" y="2348200"/>
            <a:ext cx="3849151" cy="19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"/>
          <p:cNvSpPr txBox="1"/>
          <p:nvPr/>
        </p:nvSpPr>
        <p:spPr>
          <a:xfrm>
            <a:off x="1366750" y="1552725"/>
            <a:ext cx="1109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 b="0" i="0" u="none" strike="noStrike" cap="none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Before</a:t>
            </a: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986600" y="1552725"/>
            <a:ext cx="15129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 b="0" i="0" u="none" strike="noStrike" cap="none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After</a:t>
            </a:r>
            <a:endParaRPr sz="1400" b="0" i="0" u="none" strike="noStrike" cap="none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"/>
          <p:cNvSpPr txBox="1">
            <a:spLocks noGrp="1"/>
          </p:cNvSpPr>
          <p:nvPr>
            <p:ph type="ctrTitle"/>
          </p:nvPr>
        </p:nvSpPr>
        <p:spPr>
          <a:xfrm>
            <a:off x="538575" y="628200"/>
            <a:ext cx="18162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2100"/>
              <a:t>Dealing with missing values</a:t>
            </a:r>
            <a:endParaRPr sz="2100"/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3">
            <a:alphaModFix/>
          </a:blip>
          <a:srcRect t="6032"/>
          <a:stretch/>
        </p:blipFill>
        <p:spPr>
          <a:xfrm>
            <a:off x="1355025" y="2117875"/>
            <a:ext cx="3595948" cy="208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t="5970"/>
          <a:stretch/>
        </p:blipFill>
        <p:spPr>
          <a:xfrm>
            <a:off x="5224925" y="2117875"/>
            <a:ext cx="3595951" cy="21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8"/>
          <p:cNvSpPr txBox="1"/>
          <p:nvPr/>
        </p:nvSpPr>
        <p:spPr>
          <a:xfrm>
            <a:off x="1355025" y="1597650"/>
            <a:ext cx="18162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 b="0" i="0" u="none" strike="noStrike" cap="none" dirty="0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Before (Eritrea)</a:t>
            </a:r>
            <a:endParaRPr sz="1400" b="0" i="0" u="none" strike="noStrike" cap="none" dirty="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77" name="Google Shape;177;p8"/>
          <p:cNvSpPr txBox="1"/>
          <p:nvPr/>
        </p:nvSpPr>
        <p:spPr>
          <a:xfrm>
            <a:off x="5224925" y="1597650"/>
            <a:ext cx="168503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" sz="2100" b="0" i="0" u="none" strike="noStrike" cap="none" dirty="0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After </a:t>
            </a:r>
            <a:r>
              <a:rPr lang="es" sz="2100" dirty="0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(Eritrea)</a:t>
            </a:r>
            <a:endParaRPr sz="2100" b="0" i="0" u="none" strike="noStrike" cap="none" dirty="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"/>
          <p:cNvSpPr/>
          <p:nvPr/>
        </p:nvSpPr>
        <p:spPr>
          <a:xfrm>
            <a:off x="206400" y="628200"/>
            <a:ext cx="946800" cy="4515300"/>
          </a:xfrm>
          <a:prstGeom prst="rect">
            <a:avLst/>
          </a:prstGeom>
          <a:solidFill>
            <a:srgbClr val="FFF5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9"/>
          <p:cNvSpPr txBox="1">
            <a:spLocks noGrp="1"/>
          </p:cNvSpPr>
          <p:nvPr>
            <p:ph type="ctrTitle"/>
          </p:nvPr>
        </p:nvSpPr>
        <p:spPr>
          <a:xfrm>
            <a:off x="538575" y="628200"/>
            <a:ext cx="1816200" cy="9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 sz="2100"/>
              <a:t>Dealing with missing values</a:t>
            </a:r>
            <a:endParaRPr sz="2100"/>
          </a:p>
        </p:txBody>
      </p:sp>
      <p:pic>
        <p:nvPicPr>
          <p:cNvPr id="184" name="Google Shape;184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2500" y="2044632"/>
            <a:ext cx="3920951" cy="227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8100" y="2044625"/>
            <a:ext cx="3557025" cy="227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1298100" y="1519250"/>
            <a:ext cx="1694482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100" b="0" i="0" u="none" strike="noStrike" cap="none" dirty="0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Before (Malta)</a:t>
            </a:r>
            <a:endParaRPr sz="1400" b="0" i="0" u="none" strike="noStrike" cap="none" dirty="0">
              <a:solidFill>
                <a:srgbClr val="0000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5072500" y="1513700"/>
            <a:ext cx="15465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s" sz="2100" dirty="0">
                <a:solidFill>
                  <a:srgbClr val="666666"/>
                </a:solidFill>
                <a:latin typeface="Anton"/>
                <a:ea typeface="Anton"/>
                <a:cs typeface="Anton"/>
                <a:sym typeface="Anton"/>
              </a:rPr>
              <a:t>After (Malta)</a:t>
            </a:r>
            <a:endParaRPr sz="1400" b="0" i="0" u="none" strike="noStrike" cap="none" dirty="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ctrTitle"/>
          </p:nvPr>
        </p:nvSpPr>
        <p:spPr>
          <a:xfrm>
            <a:off x="664300" y="675975"/>
            <a:ext cx="41325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"/>
              <a:t>Revised Dataset</a:t>
            </a:r>
            <a:endParaRPr/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756" y="1625150"/>
            <a:ext cx="7901224" cy="2789949"/>
          </a:xfrm>
          <a:prstGeom prst="rect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"/>
          <p:cNvSpPr txBox="1">
            <a:spLocks noGrp="1"/>
          </p:cNvSpPr>
          <p:nvPr>
            <p:ph type="subTitle" idx="2"/>
          </p:nvPr>
        </p:nvSpPr>
        <p:spPr>
          <a:xfrm>
            <a:off x="1893600" y="2574525"/>
            <a:ext cx="53568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4800">
                <a:latin typeface="Anton"/>
                <a:ea typeface="Anton"/>
                <a:cs typeface="Anton"/>
                <a:sym typeface="Anton"/>
              </a:rPr>
              <a:t>Logit Regression</a:t>
            </a:r>
            <a:endParaRPr sz="48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ternational Financ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224</Words>
  <Application>Microsoft Macintosh PowerPoint</Application>
  <PresentationFormat>On-screen Show (16:9)</PresentationFormat>
  <Paragraphs>87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Anton</vt:lpstr>
      <vt:lpstr>Arial</vt:lpstr>
      <vt:lpstr>Saira ExtraCondensed ExtraBold</vt:lpstr>
      <vt:lpstr>Abel</vt:lpstr>
      <vt:lpstr>International Finance Meeting by Slidesgo</vt:lpstr>
      <vt:lpstr>Start-Up Global </vt:lpstr>
      <vt:lpstr>04</vt:lpstr>
      <vt:lpstr>Exploratory Analysis</vt:lpstr>
      <vt:lpstr>Preprocessing Data</vt:lpstr>
      <vt:lpstr>Preprocessing Data</vt:lpstr>
      <vt:lpstr>Dealing with missing values</vt:lpstr>
      <vt:lpstr>Dealing with missing values</vt:lpstr>
      <vt:lpstr>Revised Dataset</vt:lpstr>
      <vt:lpstr>PowerPoint Presentation</vt:lpstr>
      <vt:lpstr>Logit Regression  </vt:lpstr>
      <vt:lpstr>Deep Learning </vt:lpstr>
      <vt:lpstr>Deep Learning </vt:lpstr>
      <vt:lpstr>Deep Learning </vt:lpstr>
      <vt:lpstr>Deep Learning </vt:lpstr>
      <vt:lpstr>Deep Learning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Start-Up Global </dc:title>
  <cp:lastModifiedBy>Ashish Gupta</cp:lastModifiedBy>
  <cp:revision>8</cp:revision>
  <dcterms:modified xsi:type="dcterms:W3CDTF">2019-12-03T10:08:01Z</dcterms:modified>
</cp:coreProperties>
</file>